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3.jpg" ContentType="image/jpeg"/>
  <Override PartName="/ppt/media/image4.jpg" ContentType="image/jpeg"/>
  <Override PartName="/ppt/media/image5.jpg" ContentType="image/jpeg"/>
  <Override PartName="/ppt/media/image6.jpg" ContentType="image/jpeg"/>
  <Override PartName="/ppt/media/image8.jpg" ContentType="image/jpeg"/>
  <Override PartName="/ppt/media/image10.jpg" ContentType="image/jpeg"/>
  <Override PartName="/ppt/media/image11.jpg" ContentType="image/jpeg"/>
  <Override PartName="/ppt/media/image1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68" r:id="rId6"/>
    <p:sldId id="257"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0" d="100"/>
          <a:sy n="70" d="100"/>
        </p:scale>
        <p:origin x="66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rine Guzman" userId="S::cguzman@st.noorderpoort.nl::dd451f9b-b1c2-4dd7-91d0-b9ddbd2707da" providerId="AD" clId="Web-{CD8CA264-8ED6-4BEE-86D7-B3CF7702196B}"/>
    <pc:docChg chg="addSld">
      <pc:chgData name="Caterine Guzman" userId="S::cguzman@st.noorderpoort.nl::dd451f9b-b1c2-4dd7-91d0-b9ddbd2707da" providerId="AD" clId="Web-{CD8CA264-8ED6-4BEE-86D7-B3CF7702196B}" dt="2018-05-12T08:29:24.900" v="0"/>
      <pc:docMkLst>
        <pc:docMk/>
      </pc:docMkLst>
      <pc:sldChg chg="new">
        <pc:chgData name="Caterine Guzman" userId="S::cguzman@st.noorderpoort.nl::dd451f9b-b1c2-4dd7-91d0-b9ddbd2707da" providerId="AD" clId="Web-{CD8CA264-8ED6-4BEE-86D7-B3CF7702196B}" dt="2018-05-12T08:29:24.900" v="0"/>
        <pc:sldMkLst>
          <pc:docMk/>
          <pc:sldMk cId="232929144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70BBC-4EFA-476C-A347-785038397264}" type="datetimeFigureOut">
              <a:rPr lang="nl-NL" smtClean="0"/>
              <a:t>25-8-2019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D8952-A3BB-4276-8810-2CD0C22C70E1}" type="slidenum">
              <a:rPr lang="nl-NL" smtClean="0"/>
              <a:t>‹nr.›</a:t>
            </a:fld>
            <a:endParaRPr lang="nl-NL"/>
          </a:p>
        </p:txBody>
      </p:sp>
    </p:spTree>
    <p:extLst>
      <p:ext uri="{BB962C8B-B14F-4D97-AF65-F5344CB8AC3E}">
        <p14:creationId xmlns:p14="http://schemas.microsoft.com/office/powerpoint/2010/main" val="60608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nl-NL"/>
              <a:t>Klik om de stijl te bewerken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nl-NL"/>
              <a:t>Klik om de stijl te bewerken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nl-NL"/>
              <a:t>Klik om de stijl te bewerken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8/25/2019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nl-NL"/>
              <a:t>Klik om de stijl te bewerken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8/25/2019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nl-NL"/>
              <a:t>Klik om de stijl te bewerken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nl-NL"/>
              <a:t>Klik om de stijl te bewerken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913795" y="2912232"/>
            <a:ext cx="5107208" cy="287896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912232"/>
            <a:ext cx="5095357" cy="287896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nl-NL"/>
              <a:t>Klik om de stijl te bewerken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8/25/2019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vkjNhWzPSH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hulpgids.nl/informatie/ziektebeelden/neurobiologische-ontwikkelingsstoornissen/autistische-stoornis/autistische-stoornis-dsm"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RJ-FP7Hz00" TargetMode="External"/><Relationship Id="rId2" Type="http://schemas.openxmlformats.org/officeDocument/2006/relationships/hyperlink" Target="https://www.youtube.com/watch?v=Hr1HF6a0w40"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iOAu6sk5BbQ"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206" y="1466742"/>
            <a:ext cx="6975360" cy="3917786"/>
          </a:xfrm>
          <a:prstGeom prst="rect">
            <a:avLst/>
          </a:prstGeom>
        </p:spPr>
      </p:pic>
      <p:sp>
        <p:nvSpPr>
          <p:cNvPr id="3" name="Ondertitel 2"/>
          <p:cNvSpPr>
            <a:spLocks noGrp="1"/>
          </p:cNvSpPr>
          <p:nvPr>
            <p:ph type="subTitle" idx="1"/>
          </p:nvPr>
        </p:nvSpPr>
        <p:spPr>
          <a:xfrm>
            <a:off x="352695" y="6020892"/>
            <a:ext cx="11403873" cy="576000"/>
          </a:xfrm>
        </p:spPr>
        <p:txBody>
          <a:bodyPr>
            <a:normAutofit/>
          </a:bodyPr>
          <a:lstStyle/>
          <a:p>
            <a:r>
              <a:rPr lang="nl-NL" sz="2300" dirty="0">
                <a:latin typeface="Book Antiqua" panose="02040602050305030304" pitchFamily="18" charset="0"/>
              </a:rPr>
              <a:t>PowerPoint </a:t>
            </a:r>
            <a:r>
              <a:rPr lang="nl-NL" sz="2300" dirty="0" smtClean="0">
                <a:latin typeface="Book Antiqua" panose="02040602050305030304" pitchFamily="18" charset="0"/>
              </a:rPr>
              <a:t>13</a:t>
            </a:r>
            <a:endParaRPr lang="nl-NL" sz="2300" dirty="0">
              <a:latin typeface="Book Antiqua" panose="02040602050305030304" pitchFamily="18" charset="0"/>
            </a:endParaRPr>
          </a:p>
          <a:p>
            <a:endParaRPr lang="nl-NL" sz="1800" dirty="0">
              <a:latin typeface="Book Antiqua" panose="02040602050305030304" pitchFamily="18" charset="0"/>
            </a:endParaRPr>
          </a:p>
          <a:p>
            <a:endParaRPr lang="nl-NL" dirty="0"/>
          </a:p>
        </p:txBody>
      </p:sp>
      <p:sp>
        <p:nvSpPr>
          <p:cNvPr id="5" name="Tekstvak 4"/>
          <p:cNvSpPr txBox="1"/>
          <p:nvPr/>
        </p:nvSpPr>
        <p:spPr>
          <a:xfrm>
            <a:off x="1463040" y="561703"/>
            <a:ext cx="9940834" cy="769441"/>
          </a:xfrm>
          <a:prstGeom prst="rect">
            <a:avLst/>
          </a:prstGeom>
          <a:noFill/>
        </p:spPr>
        <p:txBody>
          <a:bodyPr wrap="square" rtlCol="0">
            <a:spAutoFit/>
          </a:bodyPr>
          <a:lstStyle/>
          <a:p>
            <a:r>
              <a:rPr lang="nl-NL" sz="4400" b="1" dirty="0" smtClean="0">
                <a:latin typeface="Book Antiqua" panose="02040602050305030304" pitchFamily="18" charset="0"/>
              </a:rPr>
              <a:t>Autismespectrumstoornissen</a:t>
            </a:r>
            <a:endParaRPr lang="nl-NL" sz="4400" dirty="0">
              <a:latin typeface="Book Antiqua" panose="02040602050305030304" pitchFamily="18"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947" y="3268759"/>
            <a:ext cx="2037202" cy="256944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131" y="3280393"/>
            <a:ext cx="3179283" cy="2119522"/>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4321" y="1528422"/>
            <a:ext cx="3113245" cy="1634714"/>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8682" y="3280393"/>
            <a:ext cx="2815903" cy="1867882"/>
          </a:xfrm>
          <a:prstGeom prst="rect">
            <a:avLst/>
          </a:prstGeom>
        </p:spPr>
      </p:pic>
    </p:spTree>
    <p:extLst>
      <p:ext uri="{BB962C8B-B14F-4D97-AF65-F5344CB8AC3E}">
        <p14:creationId xmlns:p14="http://schemas.microsoft.com/office/powerpoint/2010/main" val="415486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22960" y="153629"/>
            <a:ext cx="10302240" cy="861774"/>
          </a:xfrm>
          <a:prstGeom prst="rect">
            <a:avLst/>
          </a:prstGeom>
        </p:spPr>
        <p:txBody>
          <a:bodyPr wrap="square">
            <a:spAutoFit/>
          </a:bodyPr>
          <a:lstStyle/>
          <a:p>
            <a:r>
              <a:rPr lang="nl-NL" sz="3200" b="1" dirty="0">
                <a:solidFill>
                  <a:srgbClr val="FFFF00"/>
                </a:solidFill>
                <a:latin typeface="Book Antiqua" panose="02040602050305030304" pitchFamily="18" charset="0"/>
              </a:rPr>
              <a:t>MCDD</a:t>
            </a:r>
            <a:r>
              <a:rPr lang="nl-NL" sz="3200" dirty="0">
                <a:solidFill>
                  <a:srgbClr val="FFFF00"/>
                </a:solidFill>
                <a:latin typeface="Book Antiqua" panose="02040602050305030304" pitchFamily="18" charset="0"/>
              </a:rPr>
              <a:t> </a:t>
            </a:r>
          </a:p>
          <a:p>
            <a:r>
              <a:rPr lang="nl-NL" i="1" dirty="0">
                <a:solidFill>
                  <a:srgbClr val="FFFF00"/>
                </a:solidFill>
                <a:latin typeface="Book Antiqua" panose="02040602050305030304" pitchFamily="18" charset="0"/>
              </a:rPr>
              <a:t>multiple-complex developmental disorder</a:t>
            </a:r>
            <a:endParaRPr lang="nl-NL" dirty="0">
              <a:solidFill>
                <a:srgbClr val="FFFF00"/>
              </a:solidFill>
              <a:latin typeface="Book Antiqua" panose="02040602050305030304" pitchFamily="18" charset="0"/>
            </a:endParaRPr>
          </a:p>
        </p:txBody>
      </p:sp>
      <p:sp>
        <p:nvSpPr>
          <p:cNvPr id="3" name="Rechthoek 2"/>
          <p:cNvSpPr/>
          <p:nvPr/>
        </p:nvSpPr>
        <p:spPr>
          <a:xfrm>
            <a:off x="561703" y="1535749"/>
            <a:ext cx="11207932" cy="5170646"/>
          </a:xfrm>
          <a:prstGeom prst="rect">
            <a:avLst/>
          </a:prstGeom>
        </p:spPr>
        <p:txBody>
          <a:bodyPr wrap="square">
            <a:spAutoFit/>
          </a:bodyPr>
          <a:lstStyle/>
          <a:p>
            <a:pPr marL="285750" indent="-285750">
              <a:buFont typeface="Arial" panose="020B0604020202020204" pitchFamily="34" charset="0"/>
              <a:buChar char="•"/>
            </a:pPr>
            <a:r>
              <a:rPr lang="nl-NL" sz="2200" dirty="0">
                <a:latin typeface="Book Antiqua" panose="02040602050305030304" pitchFamily="18" charset="0"/>
              </a:rPr>
              <a:t>Problemen in de sociale omgang met volwassenen en leeftijdsgenoten. </a:t>
            </a:r>
          </a:p>
          <a:p>
            <a:pPr marL="285750" indent="-285750">
              <a:buFont typeface="Arial" panose="020B0604020202020204" pitchFamily="34" charset="0"/>
              <a:buChar char="•"/>
            </a:pPr>
            <a:r>
              <a:rPr lang="nl-NL" sz="2200" dirty="0">
                <a:latin typeface="Book Antiqua" panose="02040602050305030304" pitchFamily="18" charset="0"/>
              </a:rPr>
              <a:t>Het kind heeft weinig of geen behoefte aan sociaal contact of vermijdt dit, zeker als het contact met meerdere mensen tegelijk betreft. </a:t>
            </a:r>
          </a:p>
          <a:p>
            <a:pPr marL="285750" indent="-285750">
              <a:buFont typeface="Arial" panose="020B0604020202020204" pitchFamily="34" charset="0"/>
              <a:buChar char="•"/>
            </a:pPr>
            <a:r>
              <a:rPr lang="nl-NL" sz="2200" dirty="0">
                <a:latin typeface="Book Antiqua" panose="02040602050305030304" pitchFamily="18" charset="0"/>
              </a:rPr>
              <a:t>Er is een gebrek aan empathie, het kind heeft weinig vriendschappen met leeftijdgenoten en vertoont aanklampend gedrag bij volwassenen.</a:t>
            </a:r>
          </a:p>
          <a:p>
            <a:pPr>
              <a:buFont typeface="Arial" panose="020B0604020202020204" pitchFamily="34" charset="0"/>
              <a:buChar char="•"/>
            </a:pPr>
            <a:endParaRPr lang="nl-NL" sz="2200" dirty="0">
              <a:latin typeface="Book Antiqua" panose="02040602050305030304" pitchFamily="18" charset="0"/>
            </a:endParaRPr>
          </a:p>
          <a:p>
            <a:pPr marL="285750" indent="-285750">
              <a:buFont typeface="Arial" panose="020B0604020202020204" pitchFamily="34" charset="0"/>
              <a:buChar char="•"/>
            </a:pPr>
            <a:r>
              <a:rPr lang="nl-NL" sz="2200" dirty="0">
                <a:latin typeface="Book Antiqua" panose="02040602050305030304" pitchFamily="18" charset="0"/>
              </a:rPr>
              <a:t>Problemen met regulatie van emotie en affect. Het kind is vaak angstig of gespannen. Er treden soms paniekaanvallen op. Vaak zijn de spanningen voor buitenstaanders niet te begrijpen of na te voelen. Op grond van deze  symptomen ook wel omschreven als jeugdborderline</a:t>
            </a:r>
          </a:p>
          <a:p>
            <a:endParaRPr lang="nl-NL" sz="2200" dirty="0">
              <a:latin typeface="Book Antiqua" panose="02040602050305030304" pitchFamily="18" charset="0"/>
            </a:endParaRPr>
          </a:p>
          <a:p>
            <a:pPr marL="285750" indent="-285750">
              <a:buFont typeface="Arial" panose="020B0604020202020204" pitchFamily="34" charset="0"/>
              <a:buChar char="•"/>
            </a:pPr>
            <a:r>
              <a:rPr lang="nl-NL" sz="2200" dirty="0">
                <a:latin typeface="Book Antiqua" panose="02040602050305030304" pitchFamily="18" charset="0"/>
              </a:rPr>
              <a:t>Denkstoornissen , problemen om fantasie en realiteit te scheiden, er zijn verschijnselen van paranoia en megalomanie, vreemd taalgebruik (neologismen, </a:t>
            </a:r>
            <a:r>
              <a:rPr lang="nl-NL" sz="2200" dirty="0">
                <a:latin typeface="Book Antiqua" panose="02040602050305030304" pitchFamily="18" charset="0"/>
                <a:hlinkClick r:id="rId2"/>
              </a:rPr>
              <a:t>glossolalie</a:t>
            </a:r>
            <a:r>
              <a:rPr lang="nl-NL" sz="2200" dirty="0">
                <a:latin typeface="Book Antiqua" panose="02040602050305030304" pitchFamily="18" charset="0"/>
              </a:rPr>
              <a:t>,  bizarre gedachten en magisch denken. Op grond van deze symptomen ook wel omschreven als jeugdschizofrenie</a:t>
            </a:r>
            <a:r>
              <a:rPr lang="nl-NL" sz="2000" dirty="0">
                <a:latin typeface="Book Antiqua" panose="02040602050305030304" pitchFamily="18" charset="0"/>
              </a:rPr>
              <a:t>. </a:t>
            </a:r>
          </a:p>
        </p:txBody>
      </p:sp>
      <p:sp>
        <p:nvSpPr>
          <p:cNvPr id="4" name="Tekstvak 3"/>
          <p:cNvSpPr txBox="1"/>
          <p:nvPr/>
        </p:nvSpPr>
        <p:spPr>
          <a:xfrm>
            <a:off x="822960" y="1201908"/>
            <a:ext cx="4493623" cy="369332"/>
          </a:xfrm>
          <a:prstGeom prst="rect">
            <a:avLst/>
          </a:prstGeom>
          <a:noFill/>
        </p:spPr>
        <p:txBody>
          <a:bodyPr wrap="square" rtlCol="0">
            <a:spAutoFit/>
          </a:bodyPr>
          <a:lstStyle/>
          <a:p>
            <a:r>
              <a:rPr lang="nl-NL" u="sng" dirty="0">
                <a:latin typeface="Book Antiqua" panose="02040602050305030304" pitchFamily="18" charset="0"/>
              </a:rPr>
              <a:t>Kenmerken</a:t>
            </a:r>
          </a:p>
        </p:txBody>
      </p:sp>
    </p:spTree>
    <p:extLst>
      <p:ext uri="{BB962C8B-B14F-4D97-AF65-F5344CB8AC3E}">
        <p14:creationId xmlns:p14="http://schemas.microsoft.com/office/powerpoint/2010/main" val="166063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31966" y="378823"/>
            <a:ext cx="5891348" cy="584775"/>
          </a:xfrm>
          <a:prstGeom prst="rect">
            <a:avLst/>
          </a:prstGeom>
          <a:noFill/>
        </p:spPr>
        <p:txBody>
          <a:bodyPr wrap="square" rtlCol="0">
            <a:spAutoFit/>
          </a:bodyPr>
          <a:lstStyle/>
          <a:p>
            <a:r>
              <a:rPr lang="nl-NL" sz="3200" b="1" dirty="0">
                <a:solidFill>
                  <a:srgbClr val="FFFF00"/>
                </a:solidFill>
                <a:latin typeface="Book Antiqua" panose="02040602050305030304" pitchFamily="18" charset="0"/>
              </a:rPr>
              <a:t>Syndroom van Rett</a:t>
            </a:r>
          </a:p>
        </p:txBody>
      </p:sp>
      <p:sp>
        <p:nvSpPr>
          <p:cNvPr id="3" name="Rechthoek 2"/>
          <p:cNvSpPr/>
          <p:nvPr/>
        </p:nvSpPr>
        <p:spPr>
          <a:xfrm>
            <a:off x="696685" y="1498605"/>
            <a:ext cx="11295017" cy="4401205"/>
          </a:xfrm>
          <a:prstGeom prst="rect">
            <a:avLst/>
          </a:prstGeom>
        </p:spPr>
        <p:txBody>
          <a:bodyPr wrap="square">
            <a:spAutoFit/>
          </a:bodyPr>
          <a:lstStyle/>
          <a:p>
            <a:r>
              <a:rPr lang="nl-NL" sz="2000" dirty="0">
                <a:latin typeface="Book Antiqua" panose="02040602050305030304" pitchFamily="18" charset="0"/>
              </a:rPr>
              <a:t>Is een ontwikkelingsstoornis van het zenuwstelsel; met name de hersenstam. De symptomen treden op na en periode van ogenschijnlijk normale ontwikkeling, vanaf een leeftijd van 6-18 maanden. </a:t>
            </a:r>
          </a:p>
          <a:p>
            <a:endParaRPr lang="nl-NL" sz="2000" dirty="0">
              <a:latin typeface="Book Antiqua" panose="02040602050305030304" pitchFamily="18" charset="0"/>
            </a:endParaRPr>
          </a:p>
          <a:p>
            <a:r>
              <a:rPr lang="nl-NL" sz="2000" u="sng" dirty="0">
                <a:latin typeface="Book Antiqua" panose="02040602050305030304" pitchFamily="18" charset="0"/>
              </a:rPr>
              <a:t>Feiten en kenmerken</a:t>
            </a:r>
          </a:p>
          <a:p>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Komt vrijwel alleen bij meisjes </a:t>
            </a:r>
            <a:r>
              <a:rPr lang="nl-NL" sz="2000" dirty="0" smtClean="0">
                <a:latin typeface="Book Antiqua" panose="02040602050305030304" pitchFamily="18" charset="0"/>
              </a:rPr>
              <a:t>voor (jongens met deze afwijking overlijden al voor de geboorte)</a:t>
            </a:r>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De ontwikkeling vertraagt volledig, komt tot stilstand, gevolgd tot achteruitgang</a:t>
            </a:r>
          </a:p>
          <a:p>
            <a:pPr marL="342900" indent="-342900">
              <a:buFont typeface="Arial" panose="020B0604020202020204" pitchFamily="34" charset="0"/>
              <a:buChar char="•"/>
            </a:pPr>
            <a:r>
              <a:rPr lang="nl-NL" sz="2000" dirty="0">
                <a:latin typeface="Book Antiqua" panose="02040602050305030304" pitchFamily="18" charset="0"/>
              </a:rPr>
              <a:t>Verlies van spraak en loopvermogen. </a:t>
            </a:r>
          </a:p>
          <a:p>
            <a:pPr marL="342900" indent="-342900">
              <a:buFont typeface="Arial" panose="020B0604020202020204" pitchFamily="34" charset="0"/>
              <a:buChar char="•"/>
            </a:pPr>
            <a:r>
              <a:rPr lang="nl-NL" sz="2000" dirty="0"/>
              <a:t>stereotiepe handbewegingen vaak op borsthoogte</a:t>
            </a:r>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Apraxie (het onvermogen te handelen), epilepsie en scoliose </a:t>
            </a:r>
          </a:p>
          <a:p>
            <a:pPr marL="342900" indent="-342900">
              <a:buFont typeface="Arial" panose="020B0604020202020204" pitchFamily="34" charset="0"/>
              <a:buChar char="•"/>
            </a:pPr>
            <a:r>
              <a:rPr lang="nl-NL" sz="2000" dirty="0">
                <a:latin typeface="Book Antiqua" panose="02040602050305030304" pitchFamily="18" charset="0"/>
              </a:rPr>
              <a:t>Uiteindelijk valt de mobiliteit terug als gevolg van spierzwakte, stijfheid en toenemende scoliose.</a:t>
            </a:r>
          </a:p>
          <a:p>
            <a:pPr marL="342900" indent="-342900">
              <a:buFont typeface="Arial" panose="020B0604020202020204" pitchFamily="34" charset="0"/>
              <a:buChar char="•"/>
            </a:pPr>
            <a:r>
              <a:rPr lang="nl-NL" sz="2000" dirty="0">
                <a:latin typeface="Book Antiqua" panose="02040602050305030304" pitchFamily="18" charset="0"/>
              </a:rPr>
              <a:t>Ernstige verstandelijke beperking ( retardatie) </a:t>
            </a:r>
          </a:p>
        </p:txBody>
      </p:sp>
    </p:spTree>
    <p:extLst>
      <p:ext uri="{BB962C8B-B14F-4D97-AF65-F5344CB8AC3E}">
        <p14:creationId xmlns:p14="http://schemas.microsoft.com/office/powerpoint/2010/main" val="89779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18457" y="122311"/>
            <a:ext cx="9779625" cy="892552"/>
          </a:xfrm>
          <a:prstGeom prst="rect">
            <a:avLst/>
          </a:prstGeom>
        </p:spPr>
        <p:txBody>
          <a:bodyPr wrap="square">
            <a:spAutoFit/>
          </a:bodyPr>
          <a:lstStyle/>
          <a:p>
            <a:r>
              <a:rPr lang="nl-NL" sz="3200" dirty="0">
                <a:latin typeface="Calibri" pitchFamily="34" charset="0"/>
                <a:cs typeface="Calibri" pitchFamily="34" charset="0"/>
              </a:rPr>
              <a:t>Desintegratiestoornis van de kinderleeftijd</a:t>
            </a:r>
          </a:p>
          <a:p>
            <a:r>
              <a:rPr lang="nl-NL" sz="2000" dirty="0">
                <a:solidFill>
                  <a:srgbClr val="FFFF00"/>
                </a:solidFill>
                <a:latin typeface="Calibri" pitchFamily="34" charset="0"/>
                <a:cs typeface="Calibri" pitchFamily="34" charset="0"/>
              </a:rPr>
              <a:t>Syndroom van Heller </a:t>
            </a:r>
          </a:p>
        </p:txBody>
      </p:sp>
      <p:sp>
        <p:nvSpPr>
          <p:cNvPr id="3" name="Rechthoek 2"/>
          <p:cNvSpPr/>
          <p:nvPr/>
        </p:nvSpPr>
        <p:spPr>
          <a:xfrm>
            <a:off x="718457" y="1014863"/>
            <a:ext cx="11064240" cy="4801314"/>
          </a:xfrm>
          <a:prstGeom prst="rect">
            <a:avLst/>
          </a:prstGeom>
        </p:spPr>
        <p:txBody>
          <a:bodyPr wrap="square">
            <a:spAutoFit/>
          </a:bodyPr>
          <a:lstStyle/>
          <a:p>
            <a:r>
              <a:rPr lang="nl-NL" dirty="0">
                <a:latin typeface="Calibri" pitchFamily="34" charset="0"/>
                <a:cs typeface="Calibri" pitchFamily="34" charset="0"/>
              </a:rPr>
              <a:t>O</a:t>
            </a:r>
            <a:r>
              <a:rPr lang="nl-NL" dirty="0" smtClean="0">
                <a:latin typeface="Calibri" pitchFamily="34" charset="0"/>
                <a:cs typeface="Calibri" pitchFamily="34" charset="0"/>
              </a:rPr>
              <a:t>ntwikkelen </a:t>
            </a:r>
            <a:r>
              <a:rPr lang="nl-NL" dirty="0">
                <a:latin typeface="Calibri" pitchFamily="34" charset="0"/>
                <a:cs typeface="Calibri" pitchFamily="34" charset="0"/>
              </a:rPr>
              <a:t>zich de eerste twee jaar (of langer) van hun leven normaal, maar voor het tiende levensjaar raken ze eerder opgedane vaardigheden op het gebied van taal, sociaal gedrag, communicatie en motoriek weer kwijt.</a:t>
            </a:r>
            <a:endParaRPr lang="nl-NL" dirty="0" smtClean="0">
              <a:latin typeface="Calibri" pitchFamily="34" charset="0"/>
              <a:cs typeface="Calibri" pitchFamily="34" charset="0"/>
            </a:endParaRPr>
          </a:p>
          <a:p>
            <a:endParaRPr lang="nl-NL" dirty="0">
              <a:latin typeface="Calibri" pitchFamily="34" charset="0"/>
              <a:cs typeface="Calibri" pitchFamily="34" charset="0"/>
            </a:endParaRPr>
          </a:p>
          <a:p>
            <a:pPr>
              <a:buFont typeface="+mj-lt"/>
              <a:buAutoNum type="arabicPeriod"/>
            </a:pPr>
            <a:r>
              <a:rPr lang="nl-NL" dirty="0">
                <a:latin typeface="Calibri" pitchFamily="34" charset="0"/>
                <a:cs typeface="Calibri" pitchFamily="34" charset="0"/>
              </a:rPr>
              <a:t>  	Taal ; spreken of luisteren</a:t>
            </a:r>
          </a:p>
          <a:p>
            <a:pPr>
              <a:buFont typeface="+mj-lt"/>
              <a:buAutoNum type="arabicPeriod"/>
            </a:pPr>
            <a:r>
              <a:rPr lang="nl-NL" dirty="0">
                <a:latin typeface="Calibri" pitchFamily="34" charset="0"/>
                <a:cs typeface="Calibri" pitchFamily="34" charset="0"/>
              </a:rPr>
              <a:t>  	Sociale vaardigheden of aanpassingsgedrag</a:t>
            </a:r>
          </a:p>
          <a:p>
            <a:pPr>
              <a:buFont typeface="+mj-lt"/>
              <a:buAutoNum type="arabicPeriod"/>
            </a:pPr>
            <a:r>
              <a:rPr lang="nl-NL" dirty="0">
                <a:latin typeface="Calibri" pitchFamily="34" charset="0"/>
                <a:cs typeface="Calibri" pitchFamily="34" charset="0"/>
              </a:rPr>
              <a:t>  	Beheersing van darmen of blaas</a:t>
            </a:r>
          </a:p>
          <a:p>
            <a:pPr>
              <a:buFont typeface="+mj-lt"/>
              <a:buAutoNum type="arabicPeriod"/>
            </a:pPr>
            <a:r>
              <a:rPr lang="nl-NL" dirty="0">
                <a:latin typeface="Calibri" pitchFamily="34" charset="0"/>
                <a:cs typeface="Calibri" pitchFamily="34" charset="0"/>
              </a:rPr>
              <a:t>  	Spelen</a:t>
            </a:r>
          </a:p>
          <a:p>
            <a:pPr>
              <a:buFont typeface="+mj-lt"/>
              <a:buAutoNum type="arabicPeriod"/>
            </a:pPr>
            <a:r>
              <a:rPr lang="nl-NL" dirty="0">
                <a:latin typeface="Calibri" pitchFamily="34" charset="0"/>
                <a:cs typeface="Calibri" pitchFamily="34" charset="0"/>
              </a:rPr>
              <a:t>  	Motoriek</a:t>
            </a:r>
          </a:p>
          <a:p>
            <a:endParaRPr lang="nl-NL" dirty="0">
              <a:latin typeface="Calibri" pitchFamily="34" charset="0"/>
              <a:cs typeface="Calibri" pitchFamily="34" charset="0"/>
            </a:endParaRPr>
          </a:p>
          <a:p>
            <a:pPr marL="285750" indent="-285750">
              <a:buFont typeface="Arial" panose="020B0604020202020204" pitchFamily="34" charset="0"/>
              <a:buChar char="•"/>
            </a:pPr>
            <a:r>
              <a:rPr lang="nl-NL" dirty="0">
                <a:latin typeface="Calibri" pitchFamily="34" charset="0"/>
                <a:cs typeface="Calibri" pitchFamily="34" charset="0"/>
              </a:rPr>
              <a:t>Kwalitatieve tekortkomingen in de sociale interactie en emotionele bereikbaarheid. </a:t>
            </a:r>
          </a:p>
          <a:p>
            <a:pPr marL="285750" indent="-285750">
              <a:buFont typeface="Arial" panose="020B0604020202020204" pitchFamily="34" charset="0"/>
              <a:buChar char="•"/>
            </a:pPr>
            <a:endParaRPr lang="nl-NL" dirty="0">
              <a:latin typeface="Calibri" pitchFamily="34" charset="0"/>
              <a:cs typeface="Calibri" pitchFamily="34" charset="0"/>
            </a:endParaRPr>
          </a:p>
          <a:p>
            <a:pPr marL="285750" indent="-285750">
              <a:buFont typeface="Arial" panose="020B0604020202020204" pitchFamily="34" charset="0"/>
              <a:buChar char="•"/>
            </a:pPr>
            <a:r>
              <a:rPr lang="nl-NL" dirty="0">
                <a:latin typeface="Calibri" pitchFamily="34" charset="0"/>
                <a:cs typeface="Calibri" pitchFamily="34" charset="0"/>
              </a:rPr>
              <a:t>Kwalitatieve tekortkomingen in de </a:t>
            </a:r>
            <a:r>
              <a:rPr lang="nl-NL" dirty="0" smtClean="0">
                <a:latin typeface="Calibri" pitchFamily="34" charset="0"/>
                <a:cs typeface="Calibri" pitchFamily="34" charset="0"/>
              </a:rPr>
              <a:t>communicatie, </a:t>
            </a:r>
            <a:r>
              <a:rPr lang="nl-NL" dirty="0">
                <a:latin typeface="Calibri" pitchFamily="34" charset="0"/>
                <a:cs typeface="Calibri" pitchFamily="34" charset="0"/>
              </a:rPr>
              <a:t>bijvoorbeeld late of geen ontwikkeling van gesproken taal, onvermogen een gesprek te beginnen of te voeren, stereotiep of repetitief gebruik van taal, geen gevarieerde fantasiespelletjes</a:t>
            </a:r>
          </a:p>
          <a:p>
            <a:endParaRPr lang="nl-NL" dirty="0">
              <a:latin typeface="Calibri" pitchFamily="34" charset="0"/>
              <a:cs typeface="Calibri" pitchFamily="34" charset="0"/>
            </a:endParaRPr>
          </a:p>
          <a:p>
            <a:pPr marL="285750" indent="-285750">
              <a:buFont typeface="Arial" panose="020B0604020202020204" pitchFamily="34" charset="0"/>
              <a:buChar char="•"/>
            </a:pPr>
            <a:r>
              <a:rPr lang="nl-NL" dirty="0">
                <a:latin typeface="Calibri" pitchFamily="34" charset="0"/>
                <a:cs typeface="Calibri" pitchFamily="34" charset="0"/>
              </a:rPr>
              <a:t>Beperkte, herhaalde en stereotiepe gedragspatronen, interesses en activiteiten, waaronder stereotiepe en repetitieve motoriek.</a:t>
            </a:r>
          </a:p>
        </p:txBody>
      </p:sp>
    </p:spTree>
    <p:extLst>
      <p:ext uri="{BB962C8B-B14F-4D97-AF65-F5344CB8AC3E}">
        <p14:creationId xmlns:p14="http://schemas.microsoft.com/office/powerpoint/2010/main" val="99105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WAT IS AUTISM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01220" y="1610436"/>
            <a:ext cx="7559867" cy="4249003"/>
          </a:xfrm>
        </p:spPr>
      </p:pic>
    </p:spTree>
    <p:extLst>
      <p:ext uri="{BB962C8B-B14F-4D97-AF65-F5344CB8AC3E}">
        <p14:creationId xmlns:p14="http://schemas.microsoft.com/office/powerpoint/2010/main" val="23117587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01337" y="3291840"/>
            <a:ext cx="10515600" cy="1200329"/>
          </a:xfrm>
          <a:prstGeom prst="rect">
            <a:avLst/>
          </a:prstGeom>
        </p:spPr>
        <p:txBody>
          <a:bodyPr wrap="square">
            <a:spAutoFit/>
          </a:bodyPr>
          <a:lstStyle/>
          <a:p>
            <a:r>
              <a:rPr lang="nl-NL" sz="2400" dirty="0">
                <a:solidFill>
                  <a:srgbClr val="FFFF00"/>
                </a:solidFill>
                <a:latin typeface="Book Antiqua" panose="02040602050305030304" pitchFamily="18" charset="0"/>
              </a:rPr>
              <a:t>Als synoniem wordt ook wel de term </a:t>
            </a:r>
            <a:r>
              <a:rPr lang="nl-NL" sz="2400" b="1" dirty="0">
                <a:solidFill>
                  <a:srgbClr val="FFFF00"/>
                </a:solidFill>
                <a:latin typeface="Book Antiqua" panose="02040602050305030304" pitchFamily="18" charset="0"/>
              </a:rPr>
              <a:t>autismespectrumstoornissen</a:t>
            </a:r>
            <a:r>
              <a:rPr lang="nl-NL" sz="2400" dirty="0">
                <a:solidFill>
                  <a:srgbClr val="FFFF00"/>
                </a:solidFill>
                <a:latin typeface="Book Antiqua" panose="02040602050305030304" pitchFamily="18" charset="0"/>
              </a:rPr>
              <a:t> of </a:t>
            </a:r>
            <a:r>
              <a:rPr lang="nl-NL" sz="2400" b="1" dirty="0">
                <a:solidFill>
                  <a:srgbClr val="FFFF00"/>
                </a:solidFill>
                <a:latin typeface="Book Antiqua" panose="02040602050305030304" pitchFamily="18" charset="0"/>
              </a:rPr>
              <a:t>autisme</a:t>
            </a:r>
            <a:r>
              <a:rPr lang="nl-NL" sz="2400" dirty="0">
                <a:solidFill>
                  <a:srgbClr val="FFFF00"/>
                </a:solidFill>
                <a:latin typeface="Book Antiqua" panose="02040602050305030304" pitchFamily="18" charset="0"/>
              </a:rPr>
              <a:t> gebruikt, </a:t>
            </a:r>
            <a:r>
              <a:rPr lang="nl-NL" sz="2400" dirty="0" smtClean="0">
                <a:solidFill>
                  <a:srgbClr val="FFFF00"/>
                </a:solidFill>
                <a:latin typeface="Book Antiqua" panose="02040602050305030304" pitchFamily="18" charset="0"/>
              </a:rPr>
              <a:t>dit houd niet </a:t>
            </a:r>
            <a:r>
              <a:rPr lang="nl-NL" sz="2400" dirty="0">
                <a:solidFill>
                  <a:srgbClr val="FFFF00"/>
                </a:solidFill>
                <a:latin typeface="Book Antiqua" panose="02040602050305030304" pitchFamily="18" charset="0"/>
              </a:rPr>
              <a:t>voor iedereen hetzelfde in. </a:t>
            </a:r>
          </a:p>
          <a:p>
            <a:endParaRPr lang="nl-NL" sz="2400" dirty="0">
              <a:solidFill>
                <a:srgbClr val="FFFF00"/>
              </a:solidFill>
              <a:latin typeface="Book Antiqua" panose="02040602050305030304" pitchFamily="18" charset="0"/>
            </a:endParaRPr>
          </a:p>
        </p:txBody>
      </p:sp>
      <p:sp>
        <p:nvSpPr>
          <p:cNvPr id="4" name="Tekstvak 3"/>
          <p:cNvSpPr txBox="1"/>
          <p:nvPr/>
        </p:nvSpPr>
        <p:spPr>
          <a:xfrm>
            <a:off x="1476103" y="222068"/>
            <a:ext cx="9575074" cy="830997"/>
          </a:xfrm>
          <a:prstGeom prst="rect">
            <a:avLst/>
          </a:prstGeom>
          <a:noFill/>
        </p:spPr>
        <p:txBody>
          <a:bodyPr wrap="square" rtlCol="0">
            <a:spAutoFit/>
          </a:bodyPr>
          <a:lstStyle/>
          <a:p>
            <a:r>
              <a:rPr lang="nl-NL" sz="2400" b="1" dirty="0">
                <a:solidFill>
                  <a:srgbClr val="FFFF00"/>
                </a:solidFill>
                <a:latin typeface="Book Antiqua" panose="02040602050305030304" pitchFamily="18" charset="0"/>
              </a:rPr>
              <a:t>Definitie van Pervasieve Ontwikkelingsstoornissen</a:t>
            </a:r>
          </a:p>
          <a:p>
            <a:endParaRPr lang="nl-NL" sz="2400" dirty="0">
              <a:solidFill>
                <a:srgbClr val="FFFF00"/>
              </a:solidFill>
              <a:latin typeface="Book Antiqua" panose="02040602050305030304" pitchFamily="18" charset="0"/>
            </a:endParaRPr>
          </a:p>
        </p:txBody>
      </p:sp>
      <p:sp>
        <p:nvSpPr>
          <p:cNvPr id="5" name="Rechthoek 4"/>
          <p:cNvSpPr/>
          <p:nvPr/>
        </p:nvSpPr>
        <p:spPr>
          <a:xfrm>
            <a:off x="901337" y="1053065"/>
            <a:ext cx="9392193" cy="1938992"/>
          </a:xfrm>
          <a:prstGeom prst="rect">
            <a:avLst/>
          </a:prstGeom>
        </p:spPr>
        <p:txBody>
          <a:bodyPr wrap="square">
            <a:spAutoFit/>
          </a:bodyPr>
          <a:lstStyle/>
          <a:p>
            <a:r>
              <a:rPr lang="nl-NL" sz="2400" dirty="0">
                <a:solidFill>
                  <a:srgbClr val="FFFF00"/>
                </a:solidFill>
                <a:latin typeface="Book Antiqua" panose="02040602050305030304" pitchFamily="18" charset="0"/>
              </a:rPr>
              <a:t>Pervasief verwijst naar een diep doordringen van de stoornis in vele facetten van de ontwikkeling. </a:t>
            </a:r>
          </a:p>
          <a:p>
            <a:endParaRPr lang="nl-NL" sz="2400" dirty="0">
              <a:solidFill>
                <a:srgbClr val="FFFF00"/>
              </a:solidFill>
              <a:latin typeface="Book Antiqua" panose="02040602050305030304" pitchFamily="18" charset="0"/>
            </a:endParaRPr>
          </a:p>
          <a:p>
            <a:r>
              <a:rPr lang="nl-NL" sz="2400" dirty="0">
                <a:solidFill>
                  <a:srgbClr val="FFFF00"/>
                </a:solidFill>
                <a:latin typeface="Book Antiqua" panose="02040602050305030304" pitchFamily="18" charset="0"/>
              </a:rPr>
              <a:t>Een 'ontwikkelingsstoornis' duidt erop dat een kind zich anders ontwikkelt dan andere kinderen. </a:t>
            </a:r>
          </a:p>
        </p:txBody>
      </p:sp>
    </p:spTree>
    <p:extLst>
      <p:ext uri="{BB962C8B-B14F-4D97-AF65-F5344CB8AC3E}">
        <p14:creationId xmlns:p14="http://schemas.microsoft.com/office/powerpoint/2010/main" val="833291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36967" y="222607"/>
            <a:ext cx="8064450" cy="461665"/>
          </a:xfrm>
          <a:prstGeom prst="rect">
            <a:avLst/>
          </a:prstGeom>
        </p:spPr>
        <p:txBody>
          <a:bodyPr wrap="square">
            <a:spAutoFit/>
          </a:bodyPr>
          <a:lstStyle/>
          <a:p>
            <a:r>
              <a:rPr lang="nl-NL" sz="2400" b="1" dirty="0">
                <a:latin typeface="Book Antiqua" panose="02040602050305030304" pitchFamily="18" charset="0"/>
              </a:rPr>
              <a:t>Pervasieve ontwikkelingsstoornis in de DSM V</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48" y="870027"/>
            <a:ext cx="4145929" cy="2429057"/>
          </a:xfrm>
          <a:prstGeom prst="rect">
            <a:avLst/>
          </a:prstGeom>
        </p:spPr>
      </p:pic>
      <p:sp>
        <p:nvSpPr>
          <p:cNvPr id="5" name="Rechthoek 4"/>
          <p:cNvSpPr/>
          <p:nvPr/>
        </p:nvSpPr>
        <p:spPr>
          <a:xfrm>
            <a:off x="833573" y="3715671"/>
            <a:ext cx="8271238" cy="2677656"/>
          </a:xfrm>
          <a:prstGeom prst="rect">
            <a:avLst/>
          </a:prstGeom>
        </p:spPr>
        <p:txBody>
          <a:bodyPr wrap="square">
            <a:spAutoFit/>
          </a:bodyPr>
          <a:lstStyle/>
          <a:p>
            <a:pPr marL="342900" indent="-342900">
              <a:buFont typeface="Arial" panose="020B0604020202020204" pitchFamily="34" charset="0"/>
              <a:buChar char="•"/>
            </a:pPr>
            <a:r>
              <a:rPr lang="nl-NL" sz="2400" dirty="0">
                <a:latin typeface="Book Antiqua" panose="02040602050305030304" pitchFamily="18" charset="0"/>
              </a:rPr>
              <a:t>Klassiek autisme </a:t>
            </a:r>
          </a:p>
          <a:p>
            <a:pPr marL="342900" indent="-342900">
              <a:buFont typeface="Arial" panose="020B0604020202020204" pitchFamily="34" charset="0"/>
              <a:buChar char="•"/>
            </a:pPr>
            <a:r>
              <a:rPr lang="nl-NL" sz="2400" dirty="0">
                <a:latin typeface="Book Antiqua" panose="02040602050305030304" pitchFamily="18" charset="0"/>
              </a:rPr>
              <a:t>Het syndroom van Asperger</a:t>
            </a:r>
          </a:p>
          <a:p>
            <a:pPr marL="342900" indent="-342900">
              <a:buFont typeface="Arial" panose="020B0604020202020204" pitchFamily="34" charset="0"/>
              <a:buChar char="•"/>
            </a:pPr>
            <a:r>
              <a:rPr lang="nl-NL" sz="2400" dirty="0">
                <a:latin typeface="Book Antiqua" panose="02040602050305030304" pitchFamily="18" charset="0"/>
              </a:rPr>
              <a:t>Atypisch autisme</a:t>
            </a:r>
          </a:p>
          <a:p>
            <a:pPr marL="342900" indent="-342900">
              <a:buFont typeface="Arial" panose="020B0604020202020204" pitchFamily="34" charset="0"/>
              <a:buChar char="•"/>
            </a:pPr>
            <a:r>
              <a:rPr lang="nl-NL" sz="2400" dirty="0">
                <a:latin typeface="Book Antiqua" panose="02040602050305030304" pitchFamily="18" charset="0"/>
              </a:rPr>
              <a:t>PDD-NOS</a:t>
            </a:r>
          </a:p>
          <a:p>
            <a:pPr marL="342900" indent="-342900">
              <a:buFont typeface="Arial" panose="020B0604020202020204" pitchFamily="34" charset="0"/>
              <a:buChar char="•"/>
            </a:pPr>
            <a:r>
              <a:rPr lang="nl-NL" sz="2400" dirty="0">
                <a:latin typeface="Book Antiqua" panose="02040602050305030304" pitchFamily="18" charset="0"/>
              </a:rPr>
              <a:t>MCDD</a:t>
            </a:r>
          </a:p>
          <a:p>
            <a:pPr marL="342900" indent="-342900">
              <a:buFont typeface="Arial" panose="020B0604020202020204" pitchFamily="34" charset="0"/>
              <a:buChar char="•"/>
            </a:pPr>
            <a:r>
              <a:rPr lang="nl-NL" sz="2400" dirty="0">
                <a:latin typeface="Book Antiqua" panose="02040602050305030304" pitchFamily="18" charset="0"/>
              </a:rPr>
              <a:t>Syndroom van Rett </a:t>
            </a:r>
          </a:p>
          <a:p>
            <a:pPr marL="342900" indent="-342900">
              <a:buFont typeface="Arial" panose="020B0604020202020204" pitchFamily="34" charset="0"/>
              <a:buChar char="•"/>
            </a:pPr>
            <a:r>
              <a:rPr lang="nl-NL" sz="2400" dirty="0">
                <a:latin typeface="Book Antiqua" panose="02040602050305030304" pitchFamily="18" charset="0"/>
              </a:rPr>
              <a:t>De desintegratiestoornis van de kinderleeftijd </a:t>
            </a:r>
          </a:p>
        </p:txBody>
      </p:sp>
      <p:sp>
        <p:nvSpPr>
          <p:cNvPr id="6" name="Tekstvak 5"/>
          <p:cNvSpPr txBox="1"/>
          <p:nvPr/>
        </p:nvSpPr>
        <p:spPr>
          <a:xfrm>
            <a:off x="5473336" y="1227908"/>
            <a:ext cx="6204857" cy="2185214"/>
          </a:xfrm>
          <a:prstGeom prst="rect">
            <a:avLst/>
          </a:prstGeom>
          <a:noFill/>
        </p:spPr>
        <p:txBody>
          <a:bodyPr wrap="square" rtlCol="0">
            <a:spAutoFit/>
          </a:bodyPr>
          <a:lstStyle/>
          <a:p>
            <a:r>
              <a:rPr lang="nl-NL" sz="2400" b="1" dirty="0" smtClean="0">
                <a:solidFill>
                  <a:srgbClr val="FFFF00"/>
                </a:solidFill>
                <a:latin typeface="Book Antiqua" panose="02040602050305030304" pitchFamily="18" charset="0"/>
              </a:rPr>
              <a:t>In de DSM-5</a:t>
            </a:r>
            <a:r>
              <a:rPr lang="nl-NL" sz="2400" dirty="0" smtClean="0">
                <a:solidFill>
                  <a:srgbClr val="FFFF00"/>
                </a:solidFill>
                <a:latin typeface="Book Antiqua" panose="02040602050305030304" pitchFamily="18" charset="0"/>
              </a:rPr>
              <a:t> worden </a:t>
            </a:r>
            <a:r>
              <a:rPr lang="nl-NL" sz="2400" dirty="0">
                <a:solidFill>
                  <a:srgbClr val="FFFF00"/>
                </a:solidFill>
                <a:latin typeface="Book Antiqua" panose="02040602050305030304" pitchFamily="18" charset="0"/>
              </a:rPr>
              <a:t>de volgende stoornissen als één categorie benoemd: </a:t>
            </a:r>
          </a:p>
          <a:p>
            <a:endParaRPr lang="nl-NL" sz="2400" dirty="0">
              <a:solidFill>
                <a:srgbClr val="FFFF00"/>
              </a:solidFill>
              <a:latin typeface="Book Antiqua" panose="02040602050305030304" pitchFamily="18" charset="0"/>
            </a:endParaRPr>
          </a:p>
          <a:p>
            <a:r>
              <a:rPr lang="nl-NL" sz="3200" dirty="0">
                <a:solidFill>
                  <a:srgbClr val="FFFF00"/>
                </a:solidFill>
                <a:latin typeface="Book Antiqua" panose="02040602050305030304" pitchFamily="18" charset="0"/>
              </a:rPr>
              <a:t>De Autisme Spectrum </a:t>
            </a:r>
            <a:r>
              <a:rPr lang="nl-NL" sz="3200" dirty="0" smtClean="0">
                <a:solidFill>
                  <a:srgbClr val="FFFF00"/>
                </a:solidFill>
                <a:latin typeface="Book Antiqua" panose="02040602050305030304" pitchFamily="18" charset="0"/>
              </a:rPr>
              <a:t>Stoornis</a:t>
            </a:r>
          </a:p>
          <a:p>
            <a:r>
              <a:rPr lang="nl-NL" sz="3200" dirty="0" smtClean="0">
                <a:solidFill>
                  <a:srgbClr val="FFFF00"/>
                </a:solidFill>
                <a:latin typeface="Book Antiqua" panose="02040602050305030304" pitchFamily="18" charset="0"/>
              </a:rPr>
              <a:t>(</a:t>
            </a:r>
            <a:r>
              <a:rPr lang="nl-NL" sz="3200" dirty="0" smtClean="0">
                <a:solidFill>
                  <a:srgbClr val="FFFF00"/>
                </a:solidFill>
                <a:latin typeface="Book Antiqua" panose="02040602050305030304" pitchFamily="18" charset="0"/>
                <a:hlinkClick r:id="rId3"/>
              </a:rPr>
              <a:t>website</a:t>
            </a:r>
            <a:r>
              <a:rPr lang="nl-NL" sz="3200" dirty="0" smtClean="0">
                <a:solidFill>
                  <a:srgbClr val="FFFF00"/>
                </a:solidFill>
                <a:latin typeface="Book Antiqua" panose="02040602050305030304" pitchFamily="18" charset="0"/>
              </a:rPr>
              <a:t>)</a:t>
            </a:r>
            <a:endParaRPr lang="nl-NL" sz="3200"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2369588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4765" y="887661"/>
            <a:ext cx="11077303" cy="5170646"/>
          </a:xfrm>
          <a:prstGeom prst="rect">
            <a:avLst/>
          </a:prstGeom>
        </p:spPr>
        <p:txBody>
          <a:bodyPr wrap="square">
            <a:spAutoFit/>
          </a:bodyPr>
          <a:lstStyle/>
          <a:p>
            <a:r>
              <a:rPr lang="nl-NL" sz="2200" dirty="0">
                <a:solidFill>
                  <a:srgbClr val="FFFF00"/>
                </a:solidFill>
                <a:latin typeface="Book Antiqua" panose="02040602050305030304" pitchFamily="18" charset="0"/>
              </a:rPr>
              <a:t>Wordt ook wel het </a:t>
            </a:r>
            <a:r>
              <a:rPr lang="nl-NL" sz="2200" dirty="0">
                <a:solidFill>
                  <a:srgbClr val="FFFF00"/>
                </a:solidFill>
                <a:latin typeface="Book Antiqua" panose="02040602050305030304" pitchFamily="18" charset="0"/>
                <a:hlinkClick r:id="rId2"/>
              </a:rPr>
              <a:t>Syndroom van </a:t>
            </a:r>
            <a:r>
              <a:rPr lang="nl-NL" sz="2200" dirty="0" err="1">
                <a:solidFill>
                  <a:srgbClr val="FFFF00"/>
                </a:solidFill>
                <a:latin typeface="Book Antiqua" panose="02040602050305030304" pitchFamily="18" charset="0"/>
                <a:hlinkClick r:id="rId2"/>
              </a:rPr>
              <a:t>Kanner</a:t>
            </a:r>
            <a:r>
              <a:rPr lang="nl-NL" sz="2200" dirty="0">
                <a:solidFill>
                  <a:srgbClr val="FFFF00"/>
                </a:solidFill>
                <a:latin typeface="Book Antiqua" panose="02040602050305030304" pitchFamily="18" charset="0"/>
              </a:rPr>
              <a:t>  genoemd.</a:t>
            </a:r>
          </a:p>
          <a:p>
            <a:pPr>
              <a:spcAft>
                <a:spcPts val="0"/>
              </a:spcAft>
            </a:pPr>
            <a:r>
              <a:rPr lang="nl-NL" sz="2200" dirty="0">
                <a:solidFill>
                  <a:srgbClr val="FFFF00"/>
                </a:solidFill>
                <a:latin typeface="Book Antiqua" panose="02040602050305030304" pitchFamily="18" charset="0"/>
              </a:rPr>
              <a:t>Het is een stoornis in het autistische spectrum waarbij op jonge leeftijd </a:t>
            </a:r>
          </a:p>
          <a:p>
            <a:pPr>
              <a:spcAft>
                <a:spcPts val="0"/>
              </a:spcAft>
            </a:pPr>
            <a:r>
              <a:rPr lang="nl-NL" sz="2200" dirty="0">
                <a:solidFill>
                  <a:srgbClr val="FFFF00"/>
                </a:solidFill>
                <a:latin typeface="Book Antiqua" panose="02040602050305030304" pitchFamily="18" charset="0"/>
              </a:rPr>
              <a:t>vertraging optreedt in de ontwikkeling van het taalgebruik. </a:t>
            </a:r>
            <a:endParaRPr lang="nl-NL" sz="2200" dirty="0">
              <a:solidFill>
                <a:srgbClr val="FFFF00"/>
              </a:solidFill>
              <a:effectLst/>
              <a:latin typeface="Book Antiqua" panose="02040602050305030304" pitchFamily="18" charset="0"/>
            </a:endParaRPr>
          </a:p>
          <a:p>
            <a:pPr>
              <a:spcAft>
                <a:spcPts val="0"/>
              </a:spcAft>
            </a:pPr>
            <a:endParaRPr lang="nl-NL" sz="2200" dirty="0">
              <a:solidFill>
                <a:srgbClr val="FFFF00"/>
              </a:solidFill>
              <a:latin typeface="Book Antiqua" panose="02040602050305030304" pitchFamily="18" charset="0"/>
            </a:endParaRPr>
          </a:p>
          <a:p>
            <a:pPr marL="342900" indent="-342900">
              <a:spcAft>
                <a:spcPts val="0"/>
              </a:spcAft>
              <a:buFont typeface="Arial" panose="020B0604020202020204" pitchFamily="34" charset="0"/>
              <a:buChar char="•"/>
            </a:pPr>
            <a:r>
              <a:rPr lang="nl-NL" sz="2200" dirty="0">
                <a:solidFill>
                  <a:srgbClr val="FFFF00"/>
                </a:solidFill>
                <a:latin typeface="Book Antiqua" panose="02040602050305030304" pitchFamily="18" charset="0"/>
              </a:rPr>
              <a:t>De aandoening begint voor de leeftijd van drie jaar en kenmerkt zich </a:t>
            </a:r>
          </a:p>
          <a:p>
            <a:pPr>
              <a:spcAft>
                <a:spcPts val="0"/>
              </a:spcAft>
            </a:pPr>
            <a:r>
              <a:rPr lang="nl-NL" sz="2200" dirty="0">
                <a:solidFill>
                  <a:srgbClr val="FFFF00"/>
                </a:solidFill>
                <a:latin typeface="Book Antiqua" panose="02040602050305030304" pitchFamily="18" charset="0"/>
              </a:rPr>
              <a:t>    door een achterblijvende ontwikkeling op drie terreinen:     </a:t>
            </a:r>
          </a:p>
          <a:p>
            <a:pPr>
              <a:spcAft>
                <a:spcPts val="0"/>
              </a:spcAft>
            </a:pPr>
            <a:r>
              <a:rPr lang="nl-NL" sz="2200" dirty="0">
                <a:solidFill>
                  <a:srgbClr val="FFFF00"/>
                </a:solidFill>
                <a:latin typeface="Book Antiqua" panose="02040602050305030304" pitchFamily="18" charset="0"/>
              </a:rPr>
              <a:t>            </a:t>
            </a:r>
          </a:p>
          <a:p>
            <a:pPr>
              <a:spcAft>
                <a:spcPts val="0"/>
              </a:spcAft>
            </a:pPr>
            <a:r>
              <a:rPr lang="nl-NL" sz="2200" dirty="0">
                <a:solidFill>
                  <a:srgbClr val="FFFF00"/>
                </a:solidFill>
                <a:latin typeface="Book Antiqua" panose="02040602050305030304" pitchFamily="18" charset="0"/>
              </a:rPr>
              <a:t>            *  </a:t>
            </a:r>
            <a:r>
              <a:rPr lang="nl-NL" sz="2200" dirty="0">
                <a:latin typeface="Book Antiqua" panose="02040602050305030304" pitchFamily="18" charset="0"/>
              </a:rPr>
              <a:t>Sociale en empatische contacten; </a:t>
            </a:r>
          </a:p>
          <a:p>
            <a:pPr>
              <a:spcAft>
                <a:spcPts val="0"/>
              </a:spcAft>
            </a:pPr>
            <a:r>
              <a:rPr lang="nl-NL" sz="2200" dirty="0">
                <a:latin typeface="Book Antiqua" panose="02040602050305030304" pitchFamily="18" charset="0"/>
              </a:rPr>
              <a:t>            *  Ontwikkeling van communicatie en taal; </a:t>
            </a:r>
            <a:r>
              <a:rPr lang="nl-NL" sz="1600" dirty="0">
                <a:latin typeface="Book Antiqua" panose="02040602050305030304" pitchFamily="18" charset="0"/>
                <a:hlinkClick r:id="rId3"/>
              </a:rPr>
              <a:t>Begrijpen van taal</a:t>
            </a:r>
            <a:endParaRPr lang="nl-NL" sz="1600" dirty="0">
              <a:latin typeface="Book Antiqua" panose="02040602050305030304" pitchFamily="18" charset="0"/>
            </a:endParaRPr>
          </a:p>
          <a:p>
            <a:pPr>
              <a:spcAft>
                <a:spcPts val="0"/>
              </a:spcAft>
            </a:pPr>
            <a:r>
              <a:rPr lang="nl-NL" sz="2200" dirty="0">
                <a:latin typeface="Book Antiqua" panose="02040602050305030304" pitchFamily="18" charset="0"/>
              </a:rPr>
              <a:t>            *  Gedragsontwikkeling</a:t>
            </a:r>
          </a:p>
          <a:p>
            <a:pPr>
              <a:spcAft>
                <a:spcPts val="0"/>
              </a:spcAft>
            </a:pPr>
            <a:endParaRPr lang="nl-NL" sz="2200" dirty="0">
              <a:solidFill>
                <a:srgbClr val="FFFF00"/>
              </a:solidFill>
              <a:latin typeface="Book Antiqua" panose="02040602050305030304" pitchFamily="18" charset="0"/>
            </a:endParaRPr>
          </a:p>
          <a:p>
            <a:pPr>
              <a:spcAft>
                <a:spcPts val="0"/>
              </a:spcAft>
            </a:pPr>
            <a:endParaRPr lang="nl-NL" sz="2200" dirty="0">
              <a:solidFill>
                <a:srgbClr val="FFFF00"/>
              </a:solidFill>
              <a:latin typeface="Book Antiqua" panose="02040602050305030304" pitchFamily="18" charset="0"/>
            </a:endParaRPr>
          </a:p>
          <a:p>
            <a:pPr>
              <a:spcAft>
                <a:spcPts val="0"/>
              </a:spcAft>
            </a:pPr>
            <a:r>
              <a:rPr lang="nl-NL" sz="2200" dirty="0">
                <a:solidFill>
                  <a:srgbClr val="FFFF00"/>
                </a:solidFill>
                <a:latin typeface="Book Antiqua" panose="02040602050305030304" pitchFamily="18" charset="0"/>
              </a:rPr>
              <a:t>Deze drie groepen worden samen ook wel de (autistische) triade genoemd. Bij ongeveer 80% van de diagnoses Klassiek Autisme is naast het autisme sprake van een lage intelligentie of verstandelijke beperking</a:t>
            </a:r>
            <a:endParaRPr lang="nl-NL" sz="2200" dirty="0">
              <a:solidFill>
                <a:srgbClr val="FFFF00"/>
              </a:solidFill>
              <a:effectLst/>
              <a:latin typeface="Book Antiqua" panose="02040602050305030304" pitchFamily="18" charset="0"/>
            </a:endParaRPr>
          </a:p>
        </p:txBody>
      </p:sp>
      <p:sp>
        <p:nvSpPr>
          <p:cNvPr id="3" name="Tekstvak 2"/>
          <p:cNvSpPr txBox="1"/>
          <p:nvPr/>
        </p:nvSpPr>
        <p:spPr>
          <a:xfrm>
            <a:off x="1071154" y="222069"/>
            <a:ext cx="7498080" cy="523220"/>
          </a:xfrm>
          <a:prstGeom prst="rect">
            <a:avLst/>
          </a:prstGeom>
          <a:noFill/>
        </p:spPr>
        <p:txBody>
          <a:bodyPr wrap="square" rtlCol="0">
            <a:spAutoFit/>
          </a:bodyPr>
          <a:lstStyle/>
          <a:p>
            <a:r>
              <a:rPr lang="nl-NL" sz="2800" b="1" dirty="0">
                <a:latin typeface="Book Antiqua" panose="02040602050305030304" pitchFamily="18" charset="0"/>
              </a:rPr>
              <a:t>Klassiek Autisme</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7068" y="332014"/>
            <a:ext cx="1905000" cy="2667000"/>
          </a:xfrm>
          <a:prstGeom prst="rect">
            <a:avLst/>
          </a:prstGeom>
        </p:spPr>
      </p:pic>
    </p:spTree>
    <p:extLst>
      <p:ext uri="{BB962C8B-B14F-4D97-AF65-F5344CB8AC3E}">
        <p14:creationId xmlns:p14="http://schemas.microsoft.com/office/powerpoint/2010/main" val="3950399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3406" y="483326"/>
            <a:ext cx="5878285" cy="584775"/>
          </a:xfrm>
          <a:prstGeom prst="rect">
            <a:avLst/>
          </a:prstGeom>
          <a:noFill/>
        </p:spPr>
        <p:txBody>
          <a:bodyPr wrap="square" rtlCol="0">
            <a:spAutoFit/>
          </a:bodyPr>
          <a:lstStyle/>
          <a:p>
            <a:r>
              <a:rPr lang="nl-NL" sz="3200" b="1" dirty="0">
                <a:latin typeface="Book Antiqua" panose="02040602050305030304" pitchFamily="18" charset="0"/>
              </a:rPr>
              <a:t>Syndroom van Asperger</a:t>
            </a:r>
          </a:p>
        </p:txBody>
      </p:sp>
      <p:sp>
        <p:nvSpPr>
          <p:cNvPr id="3" name="Rechthoek 2"/>
          <p:cNvSpPr/>
          <p:nvPr/>
        </p:nvSpPr>
        <p:spPr>
          <a:xfrm>
            <a:off x="457200" y="1681818"/>
            <a:ext cx="10998926" cy="4893647"/>
          </a:xfrm>
          <a:prstGeom prst="rect">
            <a:avLst/>
          </a:prstGeom>
        </p:spPr>
        <p:txBody>
          <a:bodyPr wrap="square">
            <a:spAutoFit/>
          </a:bodyPr>
          <a:lstStyle/>
          <a:p>
            <a:r>
              <a:rPr lang="nl-NL" sz="2400" dirty="0">
                <a:solidFill>
                  <a:srgbClr val="FFFF00"/>
                </a:solidFill>
                <a:latin typeface="Book Antiqua" panose="02040602050305030304" pitchFamily="18" charset="0"/>
              </a:rPr>
              <a:t>Kenmerkt zich door :</a:t>
            </a:r>
          </a:p>
          <a:p>
            <a:endParaRPr lang="nl-NL" sz="2400" dirty="0">
              <a:solidFill>
                <a:srgbClr val="FFFF00"/>
              </a:solidFill>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Beperkingen in de sociale interacties  </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Beperkt repertoire aan interesses en activiteiten</a:t>
            </a:r>
            <a:r>
              <a:rPr lang="nl-NL" sz="2400" dirty="0">
                <a:latin typeface="Book Antiqua" panose="02040602050305030304" pitchFamily="18" charset="0"/>
              </a:rPr>
              <a:t>. </a:t>
            </a:r>
          </a:p>
          <a:p>
            <a:pPr marL="342900" indent="-342900">
              <a:buFont typeface="Arial" panose="020B0604020202020204" pitchFamily="34" charset="0"/>
              <a:buChar char="•"/>
            </a:pPr>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latin typeface="Book Antiqua" panose="02040602050305030304" pitchFamily="18" charset="0"/>
              </a:rPr>
              <a:t>In tegenstelling tot de  klassieke autistische stoornis is er géén sprake van vertraging in de ontwikkeling van de taalvaardigheid op lage leeftijd. </a:t>
            </a:r>
          </a:p>
          <a:p>
            <a:pPr marL="342900" indent="-342900">
              <a:buFont typeface="Arial" panose="020B0604020202020204" pitchFamily="34" charset="0"/>
              <a:buChar char="•"/>
            </a:pPr>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latin typeface="Book Antiqua" panose="02040602050305030304" pitchFamily="18" charset="0"/>
              </a:rPr>
              <a:t>Er is een normale tot hoge intelligentie en een gemiddelde neiging tot het maken van contact.</a:t>
            </a:r>
          </a:p>
          <a:p>
            <a:pPr marL="342900" indent="-342900">
              <a:buFont typeface="Arial" panose="020B0604020202020204" pitchFamily="34" charset="0"/>
              <a:buChar char="•"/>
            </a:pPr>
            <a:endParaRPr lang="nl-NL" sz="2400" dirty="0">
              <a:latin typeface="Book Antiqua" panose="02040602050305030304" pitchFamily="18" charset="0"/>
            </a:endParaRPr>
          </a:p>
          <a:p>
            <a:pPr marL="342900" indent="-342900">
              <a:buFont typeface="Arial" panose="020B0604020202020204" pitchFamily="34" charset="0"/>
              <a:buChar char="•"/>
            </a:pPr>
            <a:endParaRPr lang="nl-NL" sz="2400" dirty="0">
              <a:latin typeface="Book Antiqua" panose="02040602050305030304" pitchFamily="18" charset="0"/>
            </a:endParaRPr>
          </a:p>
          <a:p>
            <a:pPr marL="342900" indent="-342900">
              <a:buFont typeface="Arial" panose="020B0604020202020204" pitchFamily="34" charset="0"/>
              <a:buChar char="•"/>
            </a:pPr>
            <a:endParaRPr lang="nl-NL" sz="2400" dirty="0">
              <a:latin typeface="Book Antiqua" panose="02040602050305030304" pitchFamily="18"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2367" y="143691"/>
            <a:ext cx="2195830" cy="3368040"/>
          </a:xfrm>
          <a:prstGeom prst="rect">
            <a:avLst/>
          </a:prstGeom>
        </p:spPr>
      </p:pic>
    </p:spTree>
    <p:extLst>
      <p:ext uri="{BB962C8B-B14F-4D97-AF65-F5344CB8AC3E}">
        <p14:creationId xmlns:p14="http://schemas.microsoft.com/office/powerpoint/2010/main" val="928860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25203" y="1002786"/>
            <a:ext cx="10580915" cy="4524315"/>
          </a:xfrm>
          <a:prstGeom prst="rect">
            <a:avLst/>
          </a:prstGeom>
        </p:spPr>
        <p:txBody>
          <a:bodyPr wrap="square">
            <a:spAutoFit/>
          </a:bodyPr>
          <a:lstStyle/>
          <a:p>
            <a:r>
              <a:rPr lang="nl-NL" sz="2400" dirty="0">
                <a:solidFill>
                  <a:srgbClr val="FFFF00"/>
                </a:solidFill>
                <a:latin typeface="Book Antiqua" panose="02040602050305030304" pitchFamily="18" charset="0"/>
              </a:rPr>
              <a:t>Wordt tot het autismespectrum gerekend.  Net als bij de andere stoornissen uit dit spectrum is er sprake van:</a:t>
            </a:r>
          </a:p>
          <a:p>
            <a:endParaRPr lang="nl-NL" sz="2400" dirty="0">
              <a:solidFill>
                <a:srgbClr val="FFFF00"/>
              </a:solidFill>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Een onhandige motoriek</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Moeite met het 'lezen' van sociale situaties</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Gebrek aan inlevingsvermogen</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Moeite met veranderingen</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Neiging tot vaste gewoonten, </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Een voorkeur voor bezigheden en interesses met sterk herhalende of systematische elementen, </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Neiging tot obsessief gedrag en </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Gemakkelijk opgaan in een fantasiewereld.</a:t>
            </a:r>
          </a:p>
        </p:txBody>
      </p:sp>
      <p:sp>
        <p:nvSpPr>
          <p:cNvPr id="3" name="Rechthoek 2"/>
          <p:cNvSpPr/>
          <p:nvPr/>
        </p:nvSpPr>
        <p:spPr>
          <a:xfrm>
            <a:off x="1413479" y="235131"/>
            <a:ext cx="6489549" cy="584775"/>
          </a:xfrm>
          <a:prstGeom prst="rect">
            <a:avLst/>
          </a:prstGeom>
        </p:spPr>
        <p:txBody>
          <a:bodyPr wrap="square">
            <a:spAutoFit/>
          </a:bodyPr>
          <a:lstStyle/>
          <a:p>
            <a:r>
              <a:rPr lang="nl-NL" sz="3200" dirty="0">
                <a:latin typeface="Book Antiqua" panose="02040602050305030304" pitchFamily="18" charset="0"/>
              </a:rPr>
              <a:t>Syndroom van Asperger</a:t>
            </a:r>
          </a:p>
        </p:txBody>
      </p:sp>
      <p:sp>
        <p:nvSpPr>
          <p:cNvPr id="4" name="Rechthoek 3"/>
          <p:cNvSpPr/>
          <p:nvPr/>
        </p:nvSpPr>
        <p:spPr>
          <a:xfrm>
            <a:off x="525203" y="5944385"/>
            <a:ext cx="11046823" cy="400110"/>
          </a:xfrm>
          <a:prstGeom prst="rect">
            <a:avLst/>
          </a:prstGeom>
        </p:spPr>
        <p:txBody>
          <a:bodyPr wrap="square">
            <a:spAutoFit/>
          </a:bodyPr>
          <a:lstStyle/>
          <a:p>
            <a:r>
              <a:rPr lang="nl-NL" sz="2000" dirty="0">
                <a:latin typeface="Book Antiqua" panose="02040602050305030304" pitchFamily="18" charset="0"/>
              </a:rPr>
              <a:t>Vaak worden deze mensen beschouwd als individuen die excentriek en wereldvreemd  zijn.</a:t>
            </a:r>
          </a:p>
        </p:txBody>
      </p:sp>
    </p:spTree>
    <p:extLst>
      <p:ext uri="{BB962C8B-B14F-4D97-AF65-F5344CB8AC3E}">
        <p14:creationId xmlns:p14="http://schemas.microsoft.com/office/powerpoint/2010/main" val="133071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44134" y="1091173"/>
            <a:ext cx="11168743" cy="2677656"/>
          </a:xfrm>
          <a:prstGeom prst="rect">
            <a:avLst/>
          </a:prstGeom>
        </p:spPr>
        <p:txBody>
          <a:bodyPr wrap="square">
            <a:spAutoFit/>
          </a:bodyPr>
          <a:lstStyle/>
          <a:p>
            <a:pPr marL="342900" indent="-342900">
              <a:buFont typeface="Arial" panose="020B0604020202020204" pitchFamily="34" charset="0"/>
              <a:buChar char="•"/>
            </a:pPr>
            <a:r>
              <a:rPr lang="nl-NL" sz="2400" dirty="0">
                <a:latin typeface="Book Antiqua" panose="02040602050305030304" pitchFamily="18" charset="0"/>
              </a:rPr>
              <a:t>Veel van de symptomen komen overeen met die van </a:t>
            </a:r>
          </a:p>
          <a:p>
            <a:r>
              <a:rPr lang="nl-NL" sz="2400" dirty="0">
                <a:latin typeface="Book Antiqua" panose="02040602050305030304" pitchFamily="18" charset="0"/>
              </a:rPr>
              <a:t>     autistische stoornis,  maar beginnen in een later stadium </a:t>
            </a:r>
          </a:p>
          <a:p>
            <a:r>
              <a:rPr lang="nl-NL" sz="2400" dirty="0">
                <a:latin typeface="Book Antiqua" panose="02040602050305030304" pitchFamily="18" charset="0"/>
              </a:rPr>
              <a:t>     van de ontwikkeling van het kind (na het derde levensjaar) </a:t>
            </a:r>
          </a:p>
          <a:p>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latin typeface="Book Antiqua" panose="02040602050305030304" pitchFamily="18" charset="0"/>
              </a:rPr>
              <a:t>Voldoen niet aan de criteria voor sociale interactie, communicatie en verbeelding die voor autistische </a:t>
            </a:r>
          </a:p>
          <a:p>
            <a:r>
              <a:rPr lang="nl-NL" sz="2400" dirty="0">
                <a:latin typeface="Book Antiqua" panose="02040602050305030304" pitchFamily="18" charset="0"/>
              </a:rPr>
              <a:t>     stoornis zijn gesteld...</a:t>
            </a:r>
          </a:p>
        </p:txBody>
      </p:sp>
      <p:sp>
        <p:nvSpPr>
          <p:cNvPr id="3" name="Tekstvak 2"/>
          <p:cNvSpPr txBox="1"/>
          <p:nvPr/>
        </p:nvSpPr>
        <p:spPr>
          <a:xfrm>
            <a:off x="1489166" y="457200"/>
            <a:ext cx="7458891" cy="584775"/>
          </a:xfrm>
          <a:prstGeom prst="rect">
            <a:avLst/>
          </a:prstGeom>
          <a:noFill/>
        </p:spPr>
        <p:txBody>
          <a:bodyPr wrap="square" rtlCol="0">
            <a:spAutoFit/>
          </a:bodyPr>
          <a:lstStyle/>
          <a:p>
            <a:r>
              <a:rPr lang="nl-NL" sz="3200" b="1" dirty="0">
                <a:solidFill>
                  <a:srgbClr val="FFFF00"/>
                </a:solidFill>
                <a:latin typeface="Book Antiqua" panose="02040602050305030304" pitchFamily="18" charset="0"/>
              </a:rPr>
              <a:t>Atypisch Autisme</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103" y="3085014"/>
            <a:ext cx="5192483" cy="346165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2190" y="433809"/>
            <a:ext cx="954932" cy="1762328"/>
          </a:xfrm>
          <a:prstGeom prst="rect">
            <a:avLst/>
          </a:prstGeom>
        </p:spPr>
      </p:pic>
    </p:spTree>
    <p:extLst>
      <p:ext uri="{BB962C8B-B14F-4D97-AF65-F5344CB8AC3E}">
        <p14:creationId xmlns:p14="http://schemas.microsoft.com/office/powerpoint/2010/main" val="3216838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41860" y="147763"/>
            <a:ext cx="2302233" cy="584775"/>
          </a:xfrm>
          <a:prstGeom prst="rect">
            <a:avLst/>
          </a:prstGeom>
        </p:spPr>
        <p:txBody>
          <a:bodyPr wrap="none">
            <a:spAutoFit/>
          </a:bodyPr>
          <a:lstStyle/>
          <a:p>
            <a:r>
              <a:rPr lang="nl-NL" dirty="0">
                <a:latin typeface="Book Antiqua" panose="02040602050305030304" pitchFamily="18" charset="0"/>
              </a:rPr>
              <a:t>  </a:t>
            </a:r>
            <a:r>
              <a:rPr lang="nl-NL" sz="3200" b="1" dirty="0">
                <a:solidFill>
                  <a:srgbClr val="FFFF00"/>
                </a:solidFill>
                <a:latin typeface="Book Antiqua" panose="02040602050305030304" pitchFamily="18" charset="0"/>
              </a:rPr>
              <a:t>PDD-NOS</a:t>
            </a:r>
          </a:p>
        </p:txBody>
      </p:sp>
      <p:sp>
        <p:nvSpPr>
          <p:cNvPr id="3" name="Rechthoek 2"/>
          <p:cNvSpPr/>
          <p:nvPr/>
        </p:nvSpPr>
        <p:spPr>
          <a:xfrm>
            <a:off x="653142" y="1519882"/>
            <a:ext cx="11103429" cy="4708981"/>
          </a:xfrm>
          <a:prstGeom prst="rect">
            <a:avLst/>
          </a:prstGeom>
        </p:spPr>
        <p:txBody>
          <a:bodyPr wrap="square">
            <a:spAutoFit/>
          </a:bodyPr>
          <a:lstStyle/>
          <a:p>
            <a:pPr marL="285750" indent="-285750">
              <a:buFont typeface="Arial" panose="020B0604020202020204" pitchFamily="34" charset="0"/>
              <a:buChar char="•"/>
            </a:pPr>
            <a:r>
              <a:rPr lang="nl-NL" sz="2000" dirty="0">
                <a:latin typeface="Book Antiqua" panose="02040602050305030304" pitchFamily="18" charset="0"/>
              </a:rPr>
              <a:t>Problemen op het gebied van de sociale vaardigheden. </a:t>
            </a:r>
          </a:p>
          <a:p>
            <a:pPr marL="285750" indent="-285750">
              <a:buFont typeface="Arial" panose="020B0604020202020204" pitchFamily="34" charset="0"/>
              <a:buChar char="•"/>
            </a:pPr>
            <a:r>
              <a:rPr lang="nl-NL" sz="2000" dirty="0">
                <a:latin typeface="Book Antiqua" panose="02040602050305030304" pitchFamily="18" charset="0"/>
              </a:rPr>
              <a:t>Informatie komt anders binnen en hebben vaak meer tijd nodig om die informatie te verwerken.    </a:t>
            </a:r>
            <a:r>
              <a:rPr lang="nl-NL" sz="1600" dirty="0">
                <a:latin typeface="Book Antiqua" panose="02040602050305030304" pitchFamily="18" charset="0"/>
                <a:hlinkClick r:id="rId2"/>
              </a:rPr>
              <a:t>Ervaren van de omgeving</a:t>
            </a:r>
            <a:endParaRPr lang="nl-NL" sz="1600" dirty="0">
              <a:latin typeface="Book Antiqua" panose="02040602050305030304" pitchFamily="18" charset="0"/>
            </a:endParaRPr>
          </a:p>
          <a:p>
            <a:endParaRPr lang="nl-NL" sz="2000" dirty="0">
              <a:latin typeface="Book Antiqua" panose="02040602050305030304" pitchFamily="18" charset="0"/>
            </a:endParaRPr>
          </a:p>
          <a:p>
            <a:pPr marL="285750" indent="-285750">
              <a:buFont typeface="Arial" panose="020B0604020202020204" pitchFamily="34" charset="0"/>
              <a:buChar char="•"/>
            </a:pPr>
            <a:r>
              <a:rPr lang="nl-NL" sz="2000" dirty="0">
                <a:latin typeface="Book Antiqua" panose="02040602050305030304" pitchFamily="18" charset="0"/>
              </a:rPr>
              <a:t>Problemen bij het herkennen van emoties aan de gezichtsuitdrukking of lichaamstaal van anderen. Het gevolg is dat er soms onbegrip en afstand ontstaat. Jongeren hebben dan bijvoorbeeld weinig contact met leeftijdsgenoten en gaan meer om met volwassenen.</a:t>
            </a:r>
          </a:p>
          <a:p>
            <a:pPr marL="285750" indent="-285750">
              <a:buFont typeface="Arial" panose="020B0604020202020204" pitchFamily="34" charset="0"/>
              <a:buChar char="•"/>
            </a:pPr>
            <a:endParaRPr lang="nl-NL" sz="2000" dirty="0">
              <a:latin typeface="Book Antiqua" panose="02040602050305030304" pitchFamily="18" charset="0"/>
            </a:endParaRPr>
          </a:p>
          <a:p>
            <a:pPr marL="285750" indent="-285750">
              <a:buFont typeface="Arial" panose="020B0604020202020204" pitchFamily="34" charset="0"/>
              <a:buChar char="•"/>
            </a:pPr>
            <a:r>
              <a:rPr lang="nl-NL" sz="2000" dirty="0">
                <a:latin typeface="Book Antiqua" panose="02040602050305030304" pitchFamily="18" charset="0"/>
              </a:rPr>
              <a:t>Sterk op zichzelf gericht zijn.</a:t>
            </a:r>
          </a:p>
          <a:p>
            <a:pPr marL="285750" indent="-285750">
              <a:buFont typeface="Arial" panose="020B0604020202020204" pitchFamily="34" charset="0"/>
              <a:buChar char="•"/>
            </a:pPr>
            <a:endParaRPr lang="nl-NL" sz="2000" dirty="0">
              <a:latin typeface="Book Antiqua" panose="02040602050305030304" pitchFamily="18" charset="0"/>
            </a:endParaRPr>
          </a:p>
          <a:p>
            <a:pPr marL="285750" indent="-285750">
              <a:buFont typeface="Arial" panose="020B0604020202020204" pitchFamily="34" charset="0"/>
              <a:buChar char="•"/>
            </a:pPr>
            <a:r>
              <a:rPr lang="nl-NL" sz="2000" dirty="0">
                <a:latin typeface="Book Antiqua" panose="02040602050305030304" pitchFamily="18" charset="0"/>
              </a:rPr>
              <a:t>Preoccupatie of obsessie in specifieke interessegebieden. </a:t>
            </a:r>
          </a:p>
          <a:p>
            <a:pPr marL="285750" indent="-285750">
              <a:buFont typeface="Arial" panose="020B0604020202020204" pitchFamily="34" charset="0"/>
              <a:buChar char="•"/>
            </a:pPr>
            <a:endParaRPr lang="nl-NL" sz="2000" dirty="0">
              <a:latin typeface="Book Antiqua" panose="02040602050305030304" pitchFamily="18" charset="0"/>
            </a:endParaRPr>
          </a:p>
          <a:p>
            <a:pPr marL="285750" indent="-285750">
              <a:buFont typeface="Arial" panose="020B0604020202020204" pitchFamily="34" charset="0"/>
              <a:buChar char="•"/>
            </a:pPr>
            <a:r>
              <a:rPr lang="nl-NL" sz="2000" dirty="0">
                <a:latin typeface="Book Antiqua" panose="02040602050305030304" pitchFamily="18" charset="0"/>
              </a:rPr>
              <a:t>Problemen met het orde aanbrengen in het dagelijks leven. Daardoor behoefte aan structuur zoals een vaste dagplanning, want juist planningsproblemen leveren vaak stress en gevoelens van onveiligheid op.</a:t>
            </a:r>
          </a:p>
        </p:txBody>
      </p:sp>
      <p:sp>
        <p:nvSpPr>
          <p:cNvPr id="4" name="Tekstvak 3"/>
          <p:cNvSpPr txBox="1"/>
          <p:nvPr/>
        </p:nvSpPr>
        <p:spPr>
          <a:xfrm>
            <a:off x="653142" y="732538"/>
            <a:ext cx="1698171" cy="369332"/>
          </a:xfrm>
          <a:prstGeom prst="rect">
            <a:avLst/>
          </a:prstGeom>
          <a:noFill/>
        </p:spPr>
        <p:txBody>
          <a:bodyPr wrap="square" rtlCol="0">
            <a:spAutoFit/>
          </a:bodyPr>
          <a:lstStyle/>
          <a:p>
            <a:r>
              <a:rPr lang="nl-NL" dirty="0">
                <a:latin typeface="Book Antiqua" panose="02040602050305030304" pitchFamily="18" charset="0"/>
              </a:rPr>
              <a:t>Kenmerken:</a:t>
            </a:r>
          </a:p>
        </p:txBody>
      </p:sp>
    </p:spTree>
    <p:extLst>
      <p:ext uri="{BB962C8B-B14F-4D97-AF65-F5344CB8AC3E}">
        <p14:creationId xmlns:p14="http://schemas.microsoft.com/office/powerpoint/2010/main" val="97131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D457ADFF9FDD499503ADA3764501C3" ma:contentTypeVersion="8" ma:contentTypeDescription="Een nieuw document maken." ma:contentTypeScope="" ma:versionID="02792bd242939ad6c85576566afa0fa5">
  <xsd:schema xmlns:xsd="http://www.w3.org/2001/XMLSchema" xmlns:xs="http://www.w3.org/2001/XMLSchema" xmlns:p="http://schemas.microsoft.com/office/2006/metadata/properties" xmlns:ns2="1ab072c8-fba1-4e01-b723-257508a30d6a" xmlns:ns3="1b5cf632-a198-45d7-aae6-9004c4b39e98" targetNamespace="http://schemas.microsoft.com/office/2006/metadata/properties" ma:root="true" ma:fieldsID="4302201f00fea6ce8ff114c1b4b56a98" ns2:_="" ns3:_="">
    <xsd:import namespace="1ab072c8-fba1-4e01-b723-257508a30d6a"/>
    <xsd:import namespace="1b5cf632-a198-45d7-aae6-9004c4b39e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072c8-fba1-4e01-b723-257508a30d6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5cf632-a198-45d7-aae6-9004c4b39e98"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351351-FD14-49C8-9895-AB067C93CC23}">
  <ds:schemaRefs>
    <ds:schemaRef ds:uri="http://schemas.microsoft.com/office/2006/metadata/properties"/>
    <ds:schemaRef ds:uri="http://purl.org/dc/terms/"/>
    <ds:schemaRef ds:uri="1b5cf632-a198-45d7-aae6-9004c4b39e98"/>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1ab072c8-fba1-4e01-b723-257508a30d6a"/>
    <ds:schemaRef ds:uri="http://www.w3.org/XML/1998/namespace"/>
  </ds:schemaRefs>
</ds:datastoreItem>
</file>

<file path=customXml/itemProps2.xml><?xml version="1.0" encoding="utf-8"?>
<ds:datastoreItem xmlns:ds="http://schemas.openxmlformats.org/officeDocument/2006/customXml" ds:itemID="{B86AFDC6-E6B2-42A9-AF3E-EB79FB8C1C78}">
  <ds:schemaRefs>
    <ds:schemaRef ds:uri="http://schemas.microsoft.com/sharepoint/v3/contenttype/forms"/>
  </ds:schemaRefs>
</ds:datastoreItem>
</file>

<file path=customXml/itemProps3.xml><?xml version="1.0" encoding="utf-8"?>
<ds:datastoreItem xmlns:ds="http://schemas.openxmlformats.org/officeDocument/2006/customXml" ds:itemID="{7A97D7DE-5A94-4D11-8459-0F5ACC144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b072c8-fba1-4e01-b723-257508a30d6a"/>
    <ds:schemaRef ds:uri="1b5cf632-a198-45d7-aae6-9004c4b39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TM04033921[[fn=Damast]]</Template>
  <TotalTime>1976</TotalTime>
  <Words>827</Words>
  <Application>Microsoft Office PowerPoint</Application>
  <PresentationFormat>Breedbeeld</PresentationFormat>
  <Paragraphs>111</Paragraphs>
  <Slides>12</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Book Antiqua</vt:lpstr>
      <vt:lpstr>Bookman Old Style</vt:lpstr>
      <vt:lpstr>Calibri</vt:lpstr>
      <vt:lpstr>Rockwell</vt:lpstr>
      <vt:lpstr>Damask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Gert Jan Lute</dc:creator>
  <cp:lastModifiedBy>Peter Haagsma</cp:lastModifiedBy>
  <cp:revision>35</cp:revision>
  <dcterms:created xsi:type="dcterms:W3CDTF">2017-11-04T21:04:24Z</dcterms:created>
  <dcterms:modified xsi:type="dcterms:W3CDTF">2019-08-25T08:57:18Z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0x010100A6D457ADFF9FDD499503ADA3764501C3</vt:lpwstr>
  </property>
</Properties>
</file>